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4" r:id="rId16"/>
    <p:sldId id="273" r:id="rId17"/>
    <p:sldId id="272" r:id="rId18"/>
    <p:sldId id="275" r:id="rId19"/>
    <p:sldId id="276" r:id="rId20"/>
    <p:sldId id="279" r:id="rId21"/>
    <p:sldId id="280" r:id="rId22"/>
    <p:sldId id="281" r:id="rId23"/>
    <p:sldId id="277" r:id="rId24"/>
    <p:sldId id="278" r:id="rId25"/>
    <p:sldId id="282" r:id="rId26"/>
    <p:sldId id="283" r:id="rId27"/>
    <p:sldId id="284" r:id="rId28"/>
    <p:sldId id="269" r:id="rId29"/>
    <p:sldId id="291" r:id="rId30"/>
    <p:sldId id="290" r:id="rId31"/>
    <p:sldId id="285" r:id="rId32"/>
    <p:sldId id="286" r:id="rId33"/>
    <p:sldId id="287" r:id="rId34"/>
    <p:sldId id="288" r:id="rId35"/>
    <p:sldId id="289" r:id="rId36"/>
    <p:sldId id="294" r:id="rId37"/>
    <p:sldId id="295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2" r:id="rId46"/>
    <p:sldId id="303" r:id="rId47"/>
    <p:sldId id="304" r:id="rId48"/>
    <p:sldId id="307" r:id="rId49"/>
    <p:sldId id="306" r:id="rId50"/>
    <p:sldId id="305" r:id="rId51"/>
    <p:sldId id="301" r:id="rId52"/>
    <p:sldId id="308" r:id="rId53"/>
    <p:sldId id="312" r:id="rId54"/>
    <p:sldId id="313" r:id="rId55"/>
    <p:sldId id="309" r:id="rId56"/>
    <p:sldId id="310" r:id="rId57"/>
    <p:sldId id="311" r:id="rId58"/>
    <p:sldId id="314" r:id="rId59"/>
    <p:sldId id="315" r:id="rId60"/>
    <p:sldId id="316" r:id="rId61"/>
    <p:sldId id="317" r:id="rId62"/>
    <p:sldId id="318" r:id="rId63"/>
    <p:sldId id="319" r:id="rId64"/>
    <p:sldId id="320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00F920-951C-480B-8440-A097038B77B6}">
          <p14:sldIdLst>
            <p14:sldId id="256"/>
          </p14:sldIdLst>
        </p14:section>
        <p14:section name="function" id="{0D08D4D3-130B-41CD-8646-EF2C1DF8A371}">
          <p14:sldIdLst>
            <p14:sldId id="257"/>
            <p14:sldId id="259"/>
            <p14:sldId id="260"/>
            <p14:sldId id="261"/>
            <p14:sldId id="262"/>
          </p14:sldIdLst>
        </p14:section>
        <p14:section name="type level function" id="{A16D9354-A431-4196-8792-5371CEA7F9F2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Type Classes" id="{048374F5-A83A-4297-A3A4-E0A66B112E95}">
          <p14:sldIdLst>
            <p14:sldId id="270"/>
            <p14:sldId id="271"/>
            <p14:sldId id="274"/>
            <p14:sldId id="273"/>
            <p14:sldId id="272"/>
          </p14:sldIdLst>
        </p14:section>
        <p14:section name="Higher Kinds" id="{F0119087-D42E-4674-8F76-EFB7BF880F07}">
          <p14:sldIdLst>
            <p14:sldId id="275"/>
            <p14:sldId id="276"/>
            <p14:sldId id="279"/>
            <p14:sldId id="280"/>
            <p14:sldId id="281"/>
            <p14:sldId id="277"/>
            <p14:sldId id="278"/>
            <p14:sldId id="282"/>
            <p14:sldId id="283"/>
            <p14:sldId id="284"/>
          </p14:sldIdLst>
        </p14:section>
        <p14:section name="Reading type level functions" id="{801B7C1F-0624-43D7-85D1-B1139B753569}">
          <p14:sldIdLst>
            <p14:sldId id="269"/>
            <p14:sldId id="291"/>
            <p14:sldId id="290"/>
            <p14:sldId id="285"/>
            <p14:sldId id="286"/>
            <p14:sldId id="287"/>
            <p14:sldId id="288"/>
            <p14:sldId id="289"/>
            <p14:sldId id="294"/>
            <p14:sldId id="295"/>
            <p14:sldId id="292"/>
            <p14:sldId id="293"/>
            <p14:sldId id="296"/>
            <p14:sldId id="297"/>
          </p14:sldIdLst>
        </p14:section>
        <p14:section name="Writing type level functions" id="{AE7FF7F5-BED7-4AA4-975D-41A33A36154B}">
          <p14:sldIdLst>
            <p14:sldId id="298"/>
            <p14:sldId id="299"/>
            <p14:sldId id="300"/>
            <p14:sldId id="302"/>
            <p14:sldId id="303"/>
            <p14:sldId id="304"/>
            <p14:sldId id="307"/>
            <p14:sldId id="306"/>
            <p14:sldId id="305"/>
            <p14:sldId id="301"/>
            <p14:sldId id="308"/>
            <p14:sldId id="312"/>
            <p14:sldId id="313"/>
          </p14:sldIdLst>
        </p14:section>
        <p14:section name="Deconstructing these types" id="{DC2AF4CB-4CE6-44D6-B1FA-B0B2AEE0A01F}">
          <p14:sldIdLst>
            <p14:sldId id="309"/>
            <p14:sldId id="310"/>
            <p14:sldId id="311"/>
            <p14:sldId id="314"/>
            <p14:sldId id="315"/>
            <p14:sldId id="316"/>
            <p14:sldId id="317"/>
            <p14:sldId id="318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0" autoAdjust="0"/>
    <p:restoredTop sz="65246" autoAdjust="0"/>
  </p:normalViewPr>
  <p:slideViewPr>
    <p:cSldViewPr snapToGrid="0">
      <p:cViewPr>
        <p:scale>
          <a:sx n="71" d="100"/>
          <a:sy n="71" d="100"/>
        </p:scale>
        <p:origin x="3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D8C41-F57B-4B73-BABC-E20843A6D04D}" type="datetimeFigureOut">
              <a:rPr lang="en-US" smtClean="0"/>
              <a:t>2017-06-13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7FE6A-BC23-4B7E-A551-AAF413FE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5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5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51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36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this mapper type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85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an instance for List[</a:t>
            </a:r>
            <a:r>
              <a:rPr lang="en-US" dirty="0" err="1"/>
              <a:t>Int</a:t>
            </a:r>
            <a:r>
              <a:rPr lang="en-US" dirty="0"/>
              <a:t>] =&gt; List[String]</a:t>
            </a:r>
          </a:p>
          <a:p>
            <a:r>
              <a:rPr lang="en-US" dirty="0"/>
              <a:t>Super restrictive, new instance for each type of List</a:t>
            </a:r>
          </a:p>
          <a:p>
            <a:r>
              <a:rPr lang="en-US" dirty="0"/>
              <a:t>We want to map any List of any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2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List[A] and a function A =&gt; B we can get a List[B]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12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dropping the type parameters to the function, we get more freedom</a:t>
            </a:r>
          </a:p>
          <a:p>
            <a:r>
              <a:rPr lang="en-US" dirty="0"/>
              <a:t>But this is crazy! We could just call map on List, why use a </a:t>
            </a:r>
            <a:r>
              <a:rPr lang="en-US" dirty="0" err="1"/>
              <a:t>typeclass</a:t>
            </a:r>
            <a:r>
              <a:rPr lang="en-US" dirty="0"/>
              <a:t> at 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1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than one way to map</a:t>
            </a:r>
          </a:p>
          <a:p>
            <a:r>
              <a:rPr lang="en-US" dirty="0"/>
              <a:t>This approach gives us the freedom to define new functionality for old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6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stop at List</a:t>
            </a:r>
          </a:p>
          <a:p>
            <a:r>
              <a:rPr lang="en-US" dirty="0"/>
              <a:t>Scala allows higher </a:t>
            </a:r>
            <a:r>
              <a:rPr lang="en-US" dirty="0" err="1"/>
              <a:t>kinded</a:t>
            </a:r>
            <a:r>
              <a:rPr lang="en-US" dirty="0"/>
              <a:t> types</a:t>
            </a:r>
          </a:p>
          <a:p>
            <a:r>
              <a:rPr lang="en-US" dirty="0"/>
              <a:t>abstracting over types which abstract over types (type constructors)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57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type,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0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90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takes another type, 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3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decide how to change the inner type from A to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44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an F[A] and a function A =&gt; B we can get F[B]</a:t>
            </a:r>
          </a:p>
          <a:p>
            <a:r>
              <a:rPr lang="en-US" dirty="0"/>
              <a:t>Changes values (A, B) without changing context (F)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8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we can do this with any Parameterized type of arity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258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define super polymorphic functions, here is a pretty string printer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6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 data processor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15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restrictive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41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less restrictive; more composable.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4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dirty="0" err="1"/>
              <a:t>HList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5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like a regular List, it has a head element and a tail element</a:t>
            </a:r>
          </a:p>
          <a:p>
            <a:r>
              <a:rPr lang="en-US" dirty="0"/>
              <a:t>The tail is recursive</a:t>
            </a:r>
          </a:p>
          <a:p>
            <a:r>
              <a:rPr lang="en-US" dirty="0"/>
              <a:t>This however, it at the type level rather than at the value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7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83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function on </a:t>
            </a:r>
            <a:r>
              <a:rPr lang="en-US" dirty="0" err="1"/>
              <a:t>HList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901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17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4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Body; read `implicit def` as a type level `case`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51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527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type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842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Yield the empty </a:t>
            </a:r>
            <a:r>
              <a:rPr lang="en-US" dirty="0" err="1"/>
              <a:t>HList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60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second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173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 head type, a tail which is an </a:t>
            </a:r>
            <a:r>
              <a:rPr lang="en-US" dirty="0" err="1"/>
              <a:t>Hlist</a:t>
            </a:r>
            <a:r>
              <a:rPr lang="en-US" dirty="0"/>
              <a:t>, a type constructor and an Out which is an </a:t>
            </a:r>
            <a:r>
              <a:rPr lang="en-US" dirty="0" err="1"/>
              <a:t>HList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23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evidence that there is an Aux instance for out Tail, F and </a:t>
            </a:r>
            <a:r>
              <a:rPr lang="en-US" dirty="0" err="1"/>
              <a:t>OutM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have an </a:t>
            </a:r>
            <a:r>
              <a:rPr lang="en-US" dirty="0" err="1"/>
              <a:t>HList</a:t>
            </a:r>
            <a:r>
              <a:rPr lang="en-US" dirty="0"/>
              <a:t> where our type constructor is applied to H and our Tail follows.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71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zips three lists together</a:t>
            </a:r>
          </a:p>
          <a:p>
            <a:r>
              <a:rPr lang="en-US" dirty="0"/>
              <a:t>We know we can make this more general with a type class, let’s start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005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two instances of some type constructor, we can produce an instance of that type constructor with a tuple as its parameter.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471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we work with any type constructor. This is still super restrictive.</a:t>
            </a:r>
          </a:p>
          <a:p>
            <a:r>
              <a:rPr lang="en-US" dirty="0"/>
              <a:t>It only works with 3 values so maintenance is terrible if you want to use 2 or 4 or 70 values.</a:t>
            </a:r>
          </a:p>
          <a:p>
            <a:r>
              <a:rPr lang="en-US" dirty="0"/>
              <a:t>Let’s try to employ our new found type level powers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06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step is simplifying the function to single instances of its constituent parts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584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now call it recursively to produce the desired result.</a:t>
            </a:r>
          </a:p>
          <a:p>
            <a:r>
              <a:rPr lang="en-US" dirty="0"/>
              <a:t>Recall the shapeless code we read. Recursive type valued functions can be automated with </a:t>
            </a:r>
            <a:r>
              <a:rPr lang="en-US" dirty="0" err="1"/>
              <a:t>implicits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538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the same damn code with implicit placed in two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63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Implicit the inputs so we don’t have to specify them by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878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Implicit the calling of the function (it can implicitly call itself too)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0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76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way we tell the compiler what it needs is using </a:t>
            </a:r>
            <a:r>
              <a:rPr lang="en-US" dirty="0" err="1"/>
              <a:t>implicits</a:t>
            </a:r>
            <a:r>
              <a:rPr lang="en-US" dirty="0"/>
              <a:t> and types</a:t>
            </a:r>
          </a:p>
          <a:p>
            <a:r>
              <a:rPr lang="en-US" dirty="0"/>
              <a:t>We can use type aliases to make things simpler in the business logic</a:t>
            </a:r>
          </a:p>
          <a:p>
            <a:r>
              <a:rPr lang="en-US" dirty="0"/>
              <a:t>We use implicit </a:t>
            </a:r>
            <a:r>
              <a:rPr lang="en-US" dirty="0" err="1"/>
              <a:t>vals</a:t>
            </a:r>
            <a:r>
              <a:rPr lang="en-US" dirty="0"/>
              <a:t> to give the compiler the values it needs</a:t>
            </a:r>
          </a:p>
          <a:p>
            <a:r>
              <a:rPr lang="en-US" dirty="0"/>
              <a:t>We use the `implicitly` function to tell the compiler what it needs to execute</a:t>
            </a:r>
          </a:p>
          <a:p>
            <a:r>
              <a:rPr lang="en-US" dirty="0"/>
              <a:t>Also, note the order in which we define our </a:t>
            </a:r>
            <a:r>
              <a:rPr lang="en-US" dirty="0" err="1"/>
              <a:t>implicits</a:t>
            </a:r>
            <a:r>
              <a:rPr lang="en-US" dirty="0"/>
              <a:t> doesn’t matter</a:t>
            </a:r>
          </a:p>
          <a:p>
            <a:r>
              <a:rPr lang="en-US" dirty="0"/>
              <a:t>the compiler assembled everything in the proper order for us</a:t>
            </a:r>
          </a:p>
          <a:p>
            <a:r>
              <a:rPr lang="en-US" dirty="0"/>
              <a:t>No more errors from swapping two arguments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52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need to stop at tuples!</a:t>
            </a:r>
          </a:p>
          <a:p>
            <a:r>
              <a:rPr lang="en-US" dirty="0"/>
              <a:t>We can abstract this to any type which takes two type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8731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some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8804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use it like before with Tuples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5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Switching to Either is simple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9744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Destructuring</a:t>
            </a:r>
            <a:endParaRPr lang="en-US" dirty="0"/>
          </a:p>
          <a:p>
            <a:r>
              <a:rPr lang="en-US" dirty="0"/>
              <a:t>Start with a naïve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601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is map</a:t>
            </a:r>
          </a:p>
          <a:p>
            <a:r>
              <a:rPr lang="en-US" dirty="0"/>
              <a:t>Recall </a:t>
            </a:r>
            <a:r>
              <a:rPr lang="en-US" dirty="0" err="1"/>
              <a:t>Functor</a:t>
            </a:r>
            <a:r>
              <a:rPr lang="en-US" dirty="0"/>
              <a:t>, cats library provides one</a:t>
            </a:r>
          </a:p>
          <a:p>
            <a:r>
              <a:rPr lang="en-US" dirty="0"/>
              <a:t>We also need a </a:t>
            </a:r>
            <a:r>
              <a:rPr lang="en-US" dirty="0" err="1"/>
              <a:t>mkString</a:t>
            </a:r>
            <a:r>
              <a:rPr lang="en-US" dirty="0"/>
              <a:t> for our F, cats provides this as well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2879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have a way to describe </a:t>
            </a:r>
            <a:r>
              <a:rPr lang="en-US" dirty="0" err="1"/>
              <a:t>stringifying</a:t>
            </a:r>
            <a:r>
              <a:rPr lang="en-US" dirty="0"/>
              <a:t> small things and can use that to </a:t>
            </a:r>
            <a:r>
              <a:rPr lang="en-US" dirty="0" err="1"/>
              <a:t>stringify</a:t>
            </a:r>
            <a:r>
              <a:rPr lang="en-US" dirty="0"/>
              <a:t> our big 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557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rid of these Function1 instances since we know Show provides this for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1668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a recursive version like before…</a:t>
            </a:r>
          </a:p>
          <a:p>
            <a:r>
              <a:rPr lang="en-US" dirty="0"/>
              <a:t>This is not what we want</a:t>
            </a:r>
          </a:p>
          <a:p>
            <a:r>
              <a:rPr lang="en-US" dirty="0"/>
              <a:t>We need to </a:t>
            </a:r>
            <a:r>
              <a:rPr lang="en-US" dirty="0" err="1"/>
              <a:t>recurse</a:t>
            </a:r>
            <a:r>
              <a:rPr lang="en-US" dirty="0"/>
              <a:t> INSIDE the </a:t>
            </a:r>
            <a:r>
              <a:rPr lang="en-US" dirty="0" err="1"/>
              <a:t>functor</a:t>
            </a:r>
            <a:endParaRPr lang="en-US" dirty="0"/>
          </a:p>
          <a:p>
            <a:r>
              <a:rPr lang="en-US" dirty="0"/>
              <a:t>We need a recursive Show instance</a:t>
            </a:r>
          </a:p>
          <a:p>
            <a:r>
              <a:rPr lang="en-US" dirty="0"/>
              <a:t>Just like Shapeless builds recursive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35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5213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any two Show instances, we can make a Show instance for the 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0264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</a:t>
            </a:r>
            <a:r>
              <a:rPr lang="en-US" dirty="0" err="1"/>
              <a:t>stringify</a:t>
            </a:r>
            <a:r>
              <a:rPr lang="en-US" dirty="0"/>
              <a:t> becomes this</a:t>
            </a:r>
          </a:p>
          <a:p>
            <a:r>
              <a:rPr lang="en-US" dirty="0"/>
              <a:t>Note the simplicity of the code here.</a:t>
            </a:r>
          </a:p>
          <a:p>
            <a:r>
              <a:rPr lang="en-US" dirty="0"/>
              <a:t>No more mention of tuple. </a:t>
            </a:r>
          </a:p>
          <a:p>
            <a:r>
              <a:rPr lang="en-US" dirty="0"/>
              <a:t>This is just the Show instance for </a:t>
            </a:r>
            <a:r>
              <a:rPr lang="en-US" dirty="0" err="1"/>
              <a:t>Functor</a:t>
            </a:r>
            <a:r>
              <a:rPr lang="en-US" dirty="0"/>
              <a:t> (but Show is not higher </a:t>
            </a:r>
            <a:r>
              <a:rPr lang="en-US" dirty="0" err="1"/>
              <a:t>kinded</a:t>
            </a:r>
            <a:r>
              <a:rPr lang="en-US" dirty="0"/>
              <a:t>)</a:t>
            </a:r>
          </a:p>
          <a:p>
            <a:r>
              <a:rPr lang="en-US" dirty="0"/>
              <a:t>This exact code will also work with head recursive nested tuple2 instances</a:t>
            </a:r>
          </a:p>
          <a:p>
            <a:r>
              <a:rPr lang="en-US" dirty="0"/>
              <a:t>In fact any nested combination of Tuple2 instances will work</a:t>
            </a:r>
          </a:p>
          <a:p>
            <a:r>
              <a:rPr lang="en-US" dirty="0"/>
              <a:t>Generalizing gave us MUCH more flexibility than </a:t>
            </a:r>
            <a:r>
              <a:rPr lang="en-US"/>
              <a:t>we had </a:t>
            </a:r>
            <a:r>
              <a:rPr lang="en-US" dirty="0"/>
              <a:t>before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088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we define all of our individual Show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30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run everything like so</a:t>
            </a:r>
          </a:p>
          <a:p>
            <a:r>
              <a:rPr lang="en-US" dirty="0"/>
              <a:t>We can rearrange the argument types without big refactors</a:t>
            </a:r>
          </a:p>
          <a:p>
            <a:r>
              <a:rPr lang="en-US" dirty="0"/>
              <a:t>All our types are well defined and everything is purely functional</a:t>
            </a:r>
          </a:p>
          <a:p>
            <a:r>
              <a:rPr lang="en-US" dirty="0"/>
              <a:t>This type of code is a great way to get less </a:t>
            </a:r>
            <a:r>
              <a:rPr lang="en-US" dirty="0" err="1"/>
              <a:t>knowledgable</a:t>
            </a:r>
            <a:r>
              <a:rPr lang="en-US" dirty="0"/>
              <a:t> people spun up quickly</a:t>
            </a:r>
          </a:p>
          <a:p>
            <a:r>
              <a:rPr lang="en-US" dirty="0"/>
              <a:t>-- With little boilerplate one can produce a reader and writer in our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2559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83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type level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simplify we use the Aux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0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FE6A-BC23-4B7E-A551-AAF413FECD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2A47-6FDC-46AE-BE0B-61555DEBECE9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4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601-0555-4C54-8871-72D4BC6CA0DE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273-CFF6-429F-A688-632342EE1797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2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A8-158B-4083-B3D6-BF3749AC7418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55EB-0969-4D36-9418-3070D12B5CC0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A194-C099-4869-9DD2-18BBBA0B9876}" type="datetime1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F404-E232-4A14-8955-F13AAC3B4435}" type="datetime1">
              <a:rPr lang="en-US" smtClean="0"/>
              <a:t>2017-06-15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8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725A-8D9A-4183-BA29-A62C19B96BB9}" type="datetime1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4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95E-664B-451C-9D66-6A4380D8A618}" type="datetime1">
              <a:rPr lang="en-US" smtClean="0"/>
              <a:t>2017-06-15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D887-9AE9-4456-B952-FC1B297C01D5}" type="datetime1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FD51-DA24-4308-ACB4-E5109C0B5F07}" type="datetime1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4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FF2C-8650-43BA-ABF4-E6C861A9F9E2}" type="datetime1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@dreadedsoftware | @integrichain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D406-C1F4-4626-AF75-F3E3AF4D1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4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Type Driven Development in Scala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Marcus A. Henry, Jr.</a:t>
            </a:r>
          </a:p>
          <a:p>
            <a:r>
              <a:rPr lang="en-US" dirty="0"/>
              <a:t>@</a:t>
            </a:r>
            <a:r>
              <a:rPr lang="en-US" dirty="0" err="1"/>
              <a:t>dreadedsoftware</a:t>
            </a:r>
            <a:endParaRPr lang="en-US" dirty="0"/>
          </a:p>
          <a:p>
            <a:endParaRPr lang="en-US" dirty="0"/>
          </a:p>
          <a:p>
            <a:r>
              <a:rPr lang="en-US" dirty="0"/>
              <a:t>Software Engineer @</a:t>
            </a:r>
            <a:r>
              <a:rPr lang="en-US"/>
              <a:t>integrichain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89521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A, 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]{type Out}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Aux[A, B, C]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B, C](): Aux[A, B, C]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14641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type Out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Aux[A, B, C]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B, C](): Aux[A, B, C]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71859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Aux[A, B, C]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def apply[A, B, C](): Aux[A, B, C]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00847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Mapping[A, B]{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map(a: A): B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6371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mapping: Mapping[List[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List[String]]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new Mapping[List[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List[String]]{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override def map(a: List[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List[String]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(_.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70392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ListMapping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map(list: List[A])(f: A =&gt; B): List[B]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27370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ListMapping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B](list: List[A])(f: A =&gt; B): List[B]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86555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ListReverseMapping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ListMapping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B](list: List[A])(f: A =&gt; B): List[B]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list.reverse.map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276049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B](m: F[A])(f: A =&gt; B): F[B]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452559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[_]]{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B](m: F[A])(f: A =&gt; B): F[B]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0914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f(a: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String = {</a:t>
            </a: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endParaRPr lang="en-US" sz="3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48834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[_]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B](m: F[A])(f: A =&gt; B): F[B]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949948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def map[A, B]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(m: F[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])(f: A =&gt; B): F[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694215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map[A, B](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m: F[A]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f: A =&gt; 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F[B]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506345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map[A, B](m: List[A])(f: A =&gt; B): List[B] =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[Option]{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map[A, B](m: Option[A])(f: A =&gt; B): Option[B] =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[Stream]{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map[A, B](m: Stream[A])(f: A =&gt; B): Stream[B] =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reverseListWithMap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map[A, B](m: List[A])(f: A =&gt; B): List[B] =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m.reverse.map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855708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prettyString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F[_]: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A](m: F[A])(f: A =&gt; String): String = {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implicitly[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[F]].map(m)(f).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= List(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stream = Stream(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option = Option(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f1: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String = {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"As String: " +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i.toString</a:t>
            </a:r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prettyString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(list)(f1)</a:t>
            </a: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prettyString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(option)(f1)</a:t>
            </a:r>
          </a:p>
          <a:p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prettyString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(stream)(f1)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431789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processData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A, B, C, D](m1: F[A])(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f1: A =&gt; B)(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f2: B =&gt; C)(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f3: C =&gt; D): F[D] = 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m2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(m1)(f1)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m3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(m2)(f2)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(m3)(f3)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f2: String =&gt; Array[Byte] = _.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getBytes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f3: Array[Byte] =&gt; Long = _.map(_.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toLong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).sum</a:t>
            </a:r>
          </a:p>
          <a:p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processData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(list)(f1)(f2)(f3)</a:t>
            </a: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processData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(option)(f1)(f2)(f3)</a:t>
            </a:r>
          </a:p>
          <a:p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processData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(stream)(f1)(f2)(f3)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386231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54506" y="687721"/>
            <a:ext cx="5082988" cy="50829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Some Type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4640036" y="3980329"/>
            <a:ext cx="2911928" cy="11679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Some 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25247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93889" y="687720"/>
            <a:ext cx="2202438" cy="2202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Some Type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6995675" y="687720"/>
            <a:ext cx="2202436" cy="220243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Some Function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834179" y="4026432"/>
            <a:ext cx="4523642" cy="18288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Typeclass</a:t>
            </a:r>
            <a:r>
              <a:rPr lang="en-US" sz="3600" dirty="0"/>
              <a:t> Instance</a:t>
            </a:r>
          </a:p>
        </p:txBody>
      </p:sp>
      <p:sp>
        <p:nvSpPr>
          <p:cNvPr id="5" name="Cross 4"/>
          <p:cNvSpPr/>
          <p:nvPr/>
        </p:nvSpPr>
        <p:spPr>
          <a:xfrm>
            <a:off x="5563881" y="1070001"/>
            <a:ext cx="1064239" cy="1064239"/>
          </a:xfrm>
          <a:prstGeom prst="plus">
            <a:avLst>
              <a:gd name="adj" fmla="val 46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5646485" y="-116863"/>
            <a:ext cx="899031" cy="669599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27678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sealed trait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Product with Serializable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case class ::[+H, +T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](head : H, tail : T)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head match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_: ::[_, _] =&gt; "("+head+") :: "+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tail.toString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 =&gt; head+" :: "+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tail.toString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sealed trait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::[H](h : H) = shapeless.::(h, this)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object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https://github.com/milessabin/shapeless/blob/master/core/src/main/scala/shapeless/hlists.scala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19564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sealed trait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Product with Serializable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case class ::[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+H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+T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](head : H, tail : T)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head match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_: ::[_, _] =&gt; "("+head+") :: "+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tail.toString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 =&gt; head+" :: "+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tail.toString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sealed trait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::[H](h : H) = shapeless.::(h, this)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object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https://github.com/milessabin/shapeless/blob/master/core/src/main/scala/shapeless/hlists.scala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00241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f(a: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String = {</a:t>
            </a: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endParaRPr lang="en-US" sz="3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9898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415348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trait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7572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F[_]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749796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829652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 def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Mapped[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H, T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Mapped[H :: T, F] { type Out = F[H] ::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7601598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 def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Mapped[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39922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F[_]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291899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type Out =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723959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H, T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Mapped[H :: T, F] { type Out = F[H] ::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718322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H, T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5629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f(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a: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String = {</a:t>
            </a: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endParaRPr lang="en-US" sz="3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261446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type Out =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091672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trait Mapped[L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F[_]] extends Serializable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Out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object Mapped {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Aux[L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Out0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Mapped[L, F] { type Out = Out0 }</a:t>
            </a:r>
          </a:p>
          <a:p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hnilMapped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[F[_]]: Aux[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F] { type Out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HNil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implicit def hlistMapped1[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H, T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F[_],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](implicit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Mapped.Aux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[T, F,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]): Aux[H :: T, F, F[H] ::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new Mapped[H :: T, F] {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type Out = F[H] :: </a:t>
            </a: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OutM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4144" y="42264"/>
            <a:ext cx="10123714" cy="9028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https://github.com/milessabin/shapeless/blob/master/core/src/main/scala/shapeless/ops/hlists.scala#L62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8710825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zipper[A, B, C](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a: List[A], b: List[B], c: List[C]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List[(A, (B, C))] = a.zip(b.zip(c))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211025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Zip[F[_]]{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B](a: F[A], b: F[B]): F[(A, B)]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3485026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zipper[F[_]: Zip, A, B, C](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a: F[A], b: F[B], c: F[C]): F[(A, (B, C))] = {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implicitly[Zip[F]]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F(a, F(b, c))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449976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zipper[F[_]: Zip, H, T](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h: F[H], t: F[T]): F[(H, T)] = {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implicitly[Zip[F]]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F(h, t)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6158906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Zip[List]{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apply[A, B](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a: List[A], b: List[B]): List[(A, B)] = a.zip(b)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with2 = zipper(list1, list2)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with3 = zipper(list1,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zipper(list2, list3))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with6 = zipper(list1,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zipper(list2,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zipper(list3,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zipper(list4,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zipper(list5, list6)))))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985663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zipper[F[_]: Zip, H, T](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endParaRPr lang="fr-FR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h: F[H], t: F[T]): F[(H, T)] = {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 F =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[Zip[F]]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F(h, t)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3708038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zipper[F[_]: Zip, H, T](</a:t>
            </a:r>
            <a:r>
              <a:rPr lang="fr-FR" sz="28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endParaRPr lang="fr-FR" sz="2800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h: F[H], t: F[T]): F[(H, T)] = {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 F =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[Zip[F]]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F(h, t)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744211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zipper[F[_]: Zip, H, T](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endParaRPr lang="fr-FR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h: F[H], t: F[T]): F[(H, T)] = {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 F = </a:t>
            </a:r>
            <a:r>
              <a:rPr lang="fr-FR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</a:t>
            </a:r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[Zip[F]]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F(h, t)</a:t>
            </a:r>
          </a:p>
          <a:p>
            <a:r>
              <a:rPr lang="fr-FR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82947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f(a: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endParaRPr lang="en-US" sz="3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2624364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F[A] = List[A]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Result =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F[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(Long, (String, (Double, (Float, Array[Byte])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))))]</a:t>
            </a:r>
          </a:p>
          <a:p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list1: List[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list2: List[Long]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list3: List[String]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list4: List[Double]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list5: List[Float]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list6: List[Array[Byte]] = ???</a:t>
            </a:r>
          </a:p>
          <a:p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implicitly[Result]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0114807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[F[_], G[_, _]]{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B](a: F[A], b: F[B]): F[G[A, B]]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fr-FR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zipper[F[_], G[_, _], H, T](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endParaRPr lang="fr-FR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F: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ZipG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[F, G], h: F[H], t: F[T]): F[G[H, T]] = {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F(h, t)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 zipListTuple2 = new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ZipG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[List, Tuple2]{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B](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a: List[A], b: List[B]): List[(A, B)] = a.zip(b)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153562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 zipListTuple2 = new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ZipG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[List, Tuple2]{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B](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a: List[A], b: List[B]): List[(A, B)] = a.zip(b)</a:t>
            </a: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zipListEither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[List, Either]{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apply[A, B](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a: List[A], b: List[B]): List[Either[A, B]]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for{a &lt;- a; b &lt;- b}yield{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a.toString.size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b.toString.size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Left(a)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else Right(b)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5768203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F[A] = List[A]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Result =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F[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(Long, (String, (Double, (Float, Array[Byte])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))))]</a:t>
            </a:r>
          </a:p>
          <a:p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list1: List[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list2: List[Long]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list3: List[String]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list4: List[Double]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list5: List[Float] =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list6: List[Array[Byte]] = ???</a:t>
            </a:r>
          </a:p>
          <a:p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implicitly[Result]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605745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F[A] = List[A]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Result =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F[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Either[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Either[Long, Either[String,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Either[Double, Either[Float, Array[Byte]]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]]]]]</a:t>
            </a:r>
          </a:p>
          <a:p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list1: List[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???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list2: List[Long] = ???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list3: List[String] = ???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list4: List[Double] = ???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list5: List[Float] = ???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list6: List[Array[Byte]] = ???</a:t>
            </a:r>
          </a:p>
          <a:p>
            <a:endParaRPr lang="en-US" sz="2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implicitly[Result]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921343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stringify1[A, B, C](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fa: A =&gt; String, fb: B =&gt; String, fc: C =&gt; String,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List[(A, (B, C))]): String = 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{case (a, (b, c)) =&gt;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fa(a) + ", " + fb(b) + ", " + fc(c)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mkString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 "; ", ")")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8226932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cats.Functor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[List]{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map[A, B](fa: List[A])(f: A =&gt; B): F[B] =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fa.map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(f)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stringify2[F[_]: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A, B, C](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fa: A =&gt; String, fb: B =&gt; String, fc: C =&gt; String,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F[(A, (B, C))]): String = {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(in){case (a, (b, c)) =&gt;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fa(a) + ", " + fb(b) + ", " + fc(c)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???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534555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cats.Show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stringify3[F[_]: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A, B, C](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fa: A =&gt; String, fb: B =&gt; String, fc: C =&gt; String,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F[(A, (B, C))])(implicit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FS: Show[F[String]]): String = 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(in){case (a, (b, c)) =&gt;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fa(a) + ", " + fb(b) + ", " + fc(c)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FS.show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5576293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stringify4[F[_]: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A: Show, B: Show, C: Show](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F[(A, (B, C))])(implicit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FS: Show[F[String]]): String = {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 = implicitly[Show[A]].show _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fb = implicitly[Show[B]].show _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fc = implicitly[Show[C]].show _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(in){case (a, (b, c)) =&gt;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fa(a) + ", " + fb(b) + ", " + fc(c)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FS.show</a:t>
            </a:r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</a:t>
            </a:r>
          </a:p>
          <a:p>
            <a:r>
              <a:rPr lang="en-US" sz="2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2969334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stringify5[F[_]: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A: Show, B: Show](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F[(A, B)])(implicit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FS: Show[F[String]]): String = 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 = implicitly[Show[A]].show _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fb = implicitly[Show[B]].show _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(in){case (a, b) =&gt;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fa(a) + ", " + fb(b)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FS.show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17780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f(a: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3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String = {</a:t>
            </a: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a.toString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b.toString</a:t>
            </a:r>
            <a:endParaRPr lang="en-US" sz="3600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513083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def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makeShow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[A: Show, B: Show]: Show[(A, B)] = {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 = implicitly[Show[A]].show _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fb = implicitly[Show[B]].show _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new Show[(A, B)]{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override def show(t: (A, B)): String = {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(a, b) = t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"(" + fa(a) + ", " + fb(b) + ")“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3726494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stringify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[F[_]: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A: Show](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in: F[A])(implicit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FS: Show[F[String]]): String = {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 = implicitly[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Functor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[F]]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 = implicitly[Show[A]].show _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F.map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(in)(fa)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FS.show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</a:t>
            </a: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1109556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ShowListString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Show[List[String]]{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show(in: List[String]): String =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in.mkString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 "; ", ")")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String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in.toString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showLong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Show[Long]{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Long): String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in.toString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Show[String]{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String): String = in}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showDouble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Show[Double]{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Double): String = f"$in%.2f"}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showFloat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Show[Float]{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Float): String = f"$in%.2f"}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implicit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showArrayByte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Show[Array[Byte]]{</a:t>
            </a:r>
          </a:p>
          <a:p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override def show(in: Array[Byte]): String = new String(in)}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206354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//Write the thing with our writer</a:t>
            </a:r>
          </a:p>
          <a:p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implicitly[Result1]</a:t>
            </a:r>
          </a:p>
          <a:p>
            <a:endParaRPr lang="en-US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//Read the thing back with our reader</a:t>
            </a:r>
          </a:p>
          <a:p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stringify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29555392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Questions?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dreadedsoftware</a:t>
            </a:r>
            <a:endParaRPr lang="en-US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integrichain</a:t>
            </a:r>
            <a:endParaRPr lang="en-US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405033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B, C]():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304192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Aux[A, B, C]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B, C](): Aux[A, B, C]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85188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034143" y="687721"/>
            <a:ext cx="10123714" cy="4898571"/>
          </a:xfrm>
          <a:prstGeom prst="roundRect">
            <a:avLst>
              <a:gd name="adj" fmla="val 2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Out}</a:t>
            </a:r>
          </a:p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 Aux[A, B, C]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apply[A, B, C](): Aux[A, B, C] =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new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MyTrait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[A, B]{override type Out = C}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@dreadedsoftware | @integrichain</a:t>
            </a:r>
          </a:p>
        </p:txBody>
      </p:sp>
    </p:spTree>
    <p:extLst>
      <p:ext uri="{BB962C8B-B14F-4D97-AF65-F5344CB8AC3E}">
        <p14:creationId xmlns:p14="http://schemas.microsoft.com/office/powerpoint/2010/main" val="1292554658"/>
      </p:ext>
    </p:extLst>
  </p:cSld>
  <p:clrMapOvr>
    <a:masterClrMapping/>
  </p:clrMapOvr>
</p:sld>
</file>

<file path=ppt/theme/theme1.xml><?xml version="1.0" encoding="utf-8"?>
<a:theme xmlns:a="http://schemas.openxmlformats.org/drawingml/2006/main" name="dreadedSoftware">
  <a:themeElements>
    <a:clrScheme name="Custom 1">
      <a:dk1>
        <a:srgbClr val="6F007D"/>
      </a:dk1>
      <a:lt1>
        <a:srgbClr val="CFCFCF"/>
      </a:lt1>
      <a:dk2>
        <a:srgbClr val="FFA100"/>
      </a:dk2>
      <a:lt2>
        <a:srgbClr val="6F007D"/>
      </a:lt2>
      <a:accent1>
        <a:srgbClr val="E517FF"/>
      </a:accent1>
      <a:accent2>
        <a:srgbClr val="FFC665"/>
      </a:accent2>
      <a:accent3>
        <a:srgbClr val="676767"/>
      </a:accent3>
      <a:accent4>
        <a:srgbClr val="ED65FF"/>
      </a:accent4>
      <a:accent5>
        <a:srgbClr val="FED999"/>
      </a:accent5>
      <a:accent6>
        <a:srgbClr val="9B9B9B"/>
      </a:accent6>
      <a:hlink>
        <a:srgbClr val="FFECCC"/>
      </a:hlink>
      <a:folHlink>
        <a:srgbClr val="BABAB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eadedSoftware.potx" id="{6ABCD882-EEF4-4FF0-B21F-2F709BF256D2}" vid="{62D2CD80-7A8C-4009-841A-E57CCC2FE5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dreadedSoftware</Template>
  <TotalTime>3311</TotalTime>
  <Words>7149</Words>
  <Application>Microsoft Office PowerPoint</Application>
  <PresentationFormat>Widescreen</PresentationFormat>
  <Paragraphs>814</Paragraphs>
  <Slides>64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Arial</vt:lpstr>
      <vt:lpstr>Calibri</vt:lpstr>
      <vt:lpstr>Calibri Light</vt:lpstr>
      <vt:lpstr>Courier New</vt:lpstr>
      <vt:lpstr>dreadedSoftware</vt:lpstr>
      <vt:lpstr>Introduction to Type Driven Development in Scala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Type Driven Development in Scala</dc:title>
  <dc:creator>Marcus Henry</dc:creator>
  <cp:lastModifiedBy>Marcus Henry</cp:lastModifiedBy>
  <cp:revision>12</cp:revision>
  <dcterms:created xsi:type="dcterms:W3CDTF">2017-06-13T19:52:51Z</dcterms:created>
  <dcterms:modified xsi:type="dcterms:W3CDTF">2017-06-16T03:05:41Z</dcterms:modified>
</cp:coreProperties>
</file>